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8" r:id="rId2"/>
  </p:sldMasterIdLst>
  <p:notesMasterIdLst>
    <p:notesMasterId r:id="rId26"/>
  </p:notesMasterIdLst>
  <p:sldIdLst>
    <p:sldId id="2222" r:id="rId3"/>
    <p:sldId id="2229" r:id="rId4"/>
    <p:sldId id="2219" r:id="rId5"/>
    <p:sldId id="2220" r:id="rId6"/>
    <p:sldId id="387" r:id="rId7"/>
    <p:sldId id="388" r:id="rId8"/>
    <p:sldId id="390" r:id="rId9"/>
    <p:sldId id="363" r:id="rId10"/>
    <p:sldId id="367" r:id="rId11"/>
    <p:sldId id="384" r:id="rId12"/>
    <p:sldId id="368" r:id="rId13"/>
    <p:sldId id="389" r:id="rId14"/>
    <p:sldId id="288" r:id="rId15"/>
    <p:sldId id="369" r:id="rId16"/>
    <p:sldId id="391" r:id="rId17"/>
    <p:sldId id="300" r:id="rId18"/>
    <p:sldId id="392" r:id="rId19"/>
    <p:sldId id="320" r:id="rId20"/>
    <p:sldId id="393" r:id="rId21"/>
    <p:sldId id="386" r:id="rId22"/>
    <p:sldId id="394" r:id="rId23"/>
    <p:sldId id="296" r:id="rId24"/>
    <p:sldId id="3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4179"/>
    <a:srgbClr val="754E79"/>
    <a:srgbClr val="FFFAFD"/>
    <a:srgbClr val="E7E8E6"/>
    <a:srgbClr val="ECEBE7"/>
    <a:srgbClr val="E9E8E4"/>
    <a:srgbClr val="E6E5E2"/>
    <a:srgbClr val="E1E0DC"/>
    <a:srgbClr val="D6D6D2"/>
    <a:srgbClr val="2A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/>
    <p:restoredTop sz="96190"/>
  </p:normalViewPr>
  <p:slideViewPr>
    <p:cSldViewPr snapToGrid="0" snapToObjects="1" showGuides="1">
      <p:cViewPr varScale="1">
        <p:scale>
          <a:sx n="123" d="100"/>
          <a:sy n="123" d="100"/>
        </p:scale>
        <p:origin x="904" y="184"/>
      </p:cViewPr>
      <p:guideLst>
        <p:guide orient="horz" pos="1207"/>
        <p:guide pos="3840"/>
      </p:guideLst>
    </p:cSldViewPr>
  </p:slideViewPr>
  <p:outlineViewPr>
    <p:cViewPr>
      <p:scale>
        <a:sx n="33" d="100"/>
        <a:sy n="33" d="100"/>
      </p:scale>
      <p:origin x="0" y="-591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5933C-1027-E143-B089-CA5A981D7A1D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1E825-E3A8-C04D-AB8C-18D0B9565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1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8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36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6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2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48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825-E3A8-C04D-AB8C-18D0B95656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8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YXpEYEMBLp44wZxM7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488" y="1122363"/>
            <a:ext cx="7557025" cy="3832696"/>
          </a:xfrm>
        </p:spPr>
        <p:txBody>
          <a:bodyPr anchor="t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8813" y="5401399"/>
            <a:ext cx="7557025" cy="849667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853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4147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919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8626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39" y="91439"/>
            <a:ext cx="11704323" cy="64008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Summarize the slide’s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6F76-5EDA-4247-B34D-42592F5122A8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813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39" y="91439"/>
            <a:ext cx="11704323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Summarize the slide’s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6F76-5EDA-4247-B34D-42592F5122A8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400000">
            <a:off x="-198121" y="367478"/>
            <a:ext cx="640080" cy="88000"/>
          </a:xfrm>
          <a:prstGeom prst="rect">
            <a:avLst/>
          </a:prstGeom>
          <a:solidFill>
            <a:srgbClr val="20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16380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Background">
            <a:extLst>
              <a:ext uri="{FF2B5EF4-FFF2-40B4-BE49-F238E27FC236}">
                <a16:creationId xmlns:a16="http://schemas.microsoft.com/office/drawing/2014/main" id="{927B5647-B8CD-492A-AB94-465418EA73FC}"/>
              </a:ext>
            </a:extLst>
          </p:cNvPr>
          <p:cNvSpPr/>
          <p:nvPr userDrawn="1"/>
        </p:nvSpPr>
        <p:spPr>
          <a:xfrm>
            <a:off x="0" y="0"/>
            <a:ext cx="12192001" cy="8687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79F9E34-5EE2-48D3-ADE4-4AE8FAC40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" y="109536"/>
            <a:ext cx="11704320" cy="64135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Write the title like a newspaper headline. What one sentence should the audience take away?</a:t>
            </a:r>
          </a:p>
        </p:txBody>
      </p:sp>
      <p:sp>
        <p:nvSpPr>
          <p:cNvPr id="16" name="Content Placeholder Right">
            <a:extLst>
              <a:ext uri="{FF2B5EF4-FFF2-40B4-BE49-F238E27FC236}">
                <a16:creationId xmlns:a16="http://schemas.microsoft.com/office/drawing/2014/main" id="{A4247A17-1FCF-40CB-B032-B53F3F9C64E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87442" y="1143000"/>
            <a:ext cx="5760720" cy="457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Secondary message. Prove the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Left">
            <a:extLst>
              <a:ext uri="{FF2B5EF4-FFF2-40B4-BE49-F238E27FC236}">
                <a16:creationId xmlns:a16="http://schemas.microsoft.com/office/drawing/2014/main" id="{66456C3D-883F-473D-8FFB-6B756CA400E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43840" y="1143000"/>
            <a:ext cx="5760720" cy="457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Primary message. Prove the headline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akeaway">
            <a:extLst>
              <a:ext uri="{FF2B5EF4-FFF2-40B4-BE49-F238E27FC236}">
                <a16:creationId xmlns:a16="http://schemas.microsoft.com/office/drawing/2014/main" id="{E9787946-B26D-4B64-8327-8DB4D4981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5849135"/>
            <a:ext cx="9144000" cy="43279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45720" tIns="0" rIns="45720" bIns="0" anchor="ctr">
            <a:spAutoFit/>
          </a:bodyPr>
          <a:lstStyle>
            <a:lvl1pPr marL="0" indent="0" algn="ctr">
              <a:lnSpc>
                <a:spcPct val="100000"/>
              </a:lnSpc>
              <a:buNone/>
              <a:defRPr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OPTIONAL takeaway: What should the audience do now?</a:t>
            </a:r>
          </a:p>
        </p:txBody>
      </p:sp>
      <p:sp>
        <p:nvSpPr>
          <p:cNvPr id="20" name="Layout">
            <a:hlinkClick r:id="rId2" tooltip="Share your feedback about this template"/>
            <a:extLst>
              <a:ext uri="{FF2B5EF4-FFF2-40B4-BE49-F238E27FC236}">
                <a16:creationId xmlns:a16="http://schemas.microsoft.com/office/drawing/2014/main" id="{B81876FA-EFD5-4E9F-BBB1-4D16CDF91E5C}"/>
              </a:ext>
            </a:extLst>
          </p:cNvPr>
          <p:cNvSpPr txBox="1"/>
          <p:nvPr userDrawn="1"/>
        </p:nvSpPr>
        <p:spPr>
          <a:xfrm>
            <a:off x="0" y="-356712"/>
            <a:ext cx="1828800" cy="274320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Dark Title 2 Column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1481AD-DFD2-4823-908A-14E69B69581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319AB4A-426F-4B33-8B3D-4B7829EECBDF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EC4BFF-B8B0-4BA1-BC1E-661C9C98E81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Private &amp; Confidential: For internal use only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B09C0FB-CF87-4319-8F3C-02810304EFE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08A2EAE-61F0-4E80-AF13-6C345B2B49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notes Placeholder">
            <a:extLst>
              <a:ext uri="{FF2B5EF4-FFF2-40B4-BE49-F238E27FC236}">
                <a16:creationId xmlns:a16="http://schemas.microsoft.com/office/drawing/2014/main" id="{6C7BA083-24E6-4840-869B-4647C87F00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6386791"/>
            <a:ext cx="9783763" cy="363538"/>
          </a:xfrm>
        </p:spPr>
        <p:txBody>
          <a:bodyPr anchor="ctr">
            <a:normAutofit/>
          </a:bodyPr>
          <a:lstStyle>
            <a:lvl1pPr marL="119063" indent="-119063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 sz="800"/>
            </a:lvl1pPr>
          </a:lstStyle>
          <a:p>
            <a:pPr lvl="0"/>
            <a:r>
              <a:rPr lang="en-IN" dirty="0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792490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Summarize the slide’s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5DF4A-260C-4E98-8F6D-1C9651FA5C9C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43839" y="822960"/>
            <a:ext cx="11704323" cy="557784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5400000">
            <a:off x="-198121" y="367478"/>
            <a:ext cx="640080" cy="88000"/>
          </a:xfrm>
          <a:prstGeom prst="rect">
            <a:avLst/>
          </a:prstGeom>
          <a:solidFill>
            <a:srgbClr val="20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41232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4C8DADE-28B9-9D40-9E59-DB452B9761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19002"/>
            <a:ext cx="12192000" cy="3638998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32000">
                <a:schemeClr val="bg1">
                  <a:alpha val="70000"/>
                </a:schemeClr>
              </a:gs>
              <a:gs pos="60000">
                <a:schemeClr val="bg1"/>
              </a:gs>
            </a:gsLst>
            <a:lin ang="5400000" scaled="0"/>
            <a:tileRect/>
          </a:gradFill>
        </p:spPr>
        <p:txBody>
          <a:bodyPr lIns="274320" rIns="274320" bIns="18288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61106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BA3011-7F01-1A48-B1E1-B4C9A8D21BEA}"/>
              </a:ext>
            </a:extLst>
          </p:cNvPr>
          <p:cNvSpPr/>
          <p:nvPr userDrawn="1"/>
        </p:nvSpPr>
        <p:spPr>
          <a:xfrm>
            <a:off x="155574" y="342900"/>
            <a:ext cx="2930525" cy="6172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5574" y="1355164"/>
            <a:ext cx="2930525" cy="5159935"/>
          </a:xfrm>
          <a:noFill/>
        </p:spPr>
        <p:txBody>
          <a:bodyPr bIns="91440" anchor="b">
            <a:noAutofit/>
          </a:bodyPr>
          <a:lstStyle>
            <a:lvl1pPr marL="0" indent="0">
              <a:buNone/>
              <a:defRPr sz="1600" i="0"/>
            </a:lvl1pPr>
            <a:lvl2pPr marL="457200" indent="0">
              <a:buNone/>
              <a:defRPr sz="1400" i="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342900"/>
            <a:ext cx="2930525" cy="1012265"/>
          </a:xfrm>
        </p:spPr>
        <p:txBody>
          <a:bodyPr anchor="t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33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52">
          <p15:clr>
            <a:srgbClr val="FBAE40"/>
          </p15:clr>
        </p15:guide>
        <p15:guide id="2" pos="48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52D87E-77CE-5A44-91C2-B84CFCA50AE3}"/>
              </a:ext>
            </a:extLst>
          </p:cNvPr>
          <p:cNvSpPr/>
          <p:nvPr userDrawn="1"/>
        </p:nvSpPr>
        <p:spPr>
          <a:xfrm>
            <a:off x="153489" y="342900"/>
            <a:ext cx="2930525" cy="6172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5574" y="1355164"/>
            <a:ext cx="2930525" cy="5159935"/>
          </a:xfrm>
          <a:noFill/>
        </p:spPr>
        <p:txBody>
          <a:bodyPr bIns="91440" anchor="b">
            <a:noAutofit/>
          </a:bodyPr>
          <a:lstStyle>
            <a:lvl1pPr marL="0" indent="0">
              <a:buNone/>
              <a:defRPr sz="1600" i="0"/>
            </a:lvl1pPr>
            <a:lvl2pPr marL="457200" indent="0">
              <a:buNone/>
              <a:defRPr sz="1400" i="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4" y="342900"/>
            <a:ext cx="2930525" cy="1012265"/>
          </a:xfrm>
        </p:spPr>
        <p:txBody>
          <a:bodyPr anchor="t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DFAA5-69E2-2847-9625-735A2F724A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2300" y="713543"/>
            <a:ext cx="2895600" cy="2676797"/>
          </a:xfrm>
        </p:spPr>
        <p:txBody>
          <a:bodyPr>
            <a:noAutofit/>
          </a:bodyPr>
          <a:lstStyle>
            <a:lvl1pPr>
              <a:buNone/>
              <a:defRPr sz="1800"/>
            </a:lvl1pPr>
            <a:lvl2pPr>
              <a:buNone/>
              <a:defRPr sz="16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066708-D8B5-1240-9735-A596FE6B08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1563" y="713543"/>
            <a:ext cx="2878137" cy="2676797"/>
          </a:xfrm>
        </p:spPr>
        <p:txBody>
          <a:bodyPr>
            <a:noAutofit/>
          </a:bodyPr>
          <a:lstStyle>
            <a:lvl1pPr>
              <a:buNone/>
              <a:defRPr sz="1800"/>
            </a:lvl1pPr>
            <a:lvl2pPr>
              <a:buNone/>
              <a:defRPr sz="16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6DA3593-0F6F-C64A-9C8A-AFFF1F0204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23363" y="713543"/>
            <a:ext cx="2913062" cy="2676797"/>
          </a:xfrm>
        </p:spPr>
        <p:txBody>
          <a:bodyPr>
            <a:noAutofit/>
          </a:bodyPr>
          <a:lstStyle>
            <a:lvl1pPr>
              <a:buNone/>
              <a:defRPr sz="1800"/>
            </a:lvl1pPr>
            <a:lvl2pPr>
              <a:buNone/>
              <a:defRPr sz="16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4406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752">
          <p15:clr>
            <a:srgbClr val="FBAE40"/>
          </p15:clr>
        </p15:guide>
        <p15:guide id="2" pos="48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368300"/>
            <a:ext cx="2160588" cy="2085467"/>
          </a:xfrm>
        </p:spPr>
        <p:txBody>
          <a:bodyPr anchor="t">
            <a:no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5575" y="2500728"/>
            <a:ext cx="2160588" cy="3988972"/>
          </a:xfrm>
        </p:spPr>
        <p:txBody>
          <a:bodyPr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BD8249A-87BB-F64C-8210-3F995FA122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7514" y="368300"/>
            <a:ext cx="9608912" cy="61214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D699FD-916B-874D-AA48-F21A87B9D4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5" y="6169025"/>
            <a:ext cx="2160588" cy="32067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rgbClr val="2A80B9"/>
                </a:solidFill>
              </a:defRPr>
            </a:lvl1pPr>
            <a:lvl2pPr marL="457200" indent="0" algn="ctr">
              <a:buNone/>
              <a:defRPr sz="1200" b="1">
                <a:solidFill>
                  <a:srgbClr val="2A80B9"/>
                </a:solidFill>
              </a:defRPr>
            </a:lvl2pPr>
            <a:lvl3pPr marL="914400" indent="0" algn="ctr">
              <a:buNone/>
              <a:defRPr sz="1100" b="1">
                <a:solidFill>
                  <a:srgbClr val="2A80B9"/>
                </a:solidFill>
              </a:defRPr>
            </a:lvl3pPr>
            <a:lvl4pPr marL="1371600" indent="0" algn="ctr">
              <a:buNone/>
              <a:defRPr sz="1050" b="1">
                <a:solidFill>
                  <a:srgbClr val="2A80B9"/>
                </a:solidFill>
              </a:defRPr>
            </a:lvl4pPr>
            <a:lvl5pPr marL="1828800" indent="0" algn="ctr">
              <a:buNone/>
              <a:defRPr sz="1050" b="1">
                <a:solidFill>
                  <a:srgbClr val="2A80B9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53688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488" y="1122363"/>
            <a:ext cx="7557025" cy="3832696"/>
          </a:xfrm>
        </p:spPr>
        <p:txBody>
          <a:bodyPr anchor="t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8813" y="5401399"/>
            <a:ext cx="7557025" cy="849667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8421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162" y="365125"/>
            <a:ext cx="7559675" cy="493839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8230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21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980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645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046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5804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521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527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27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162" y="365125"/>
            <a:ext cx="7559675" cy="493839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2970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39" y="91439"/>
            <a:ext cx="11704323" cy="64008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Summarize the slide’s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6F76-5EDA-4247-B34D-42592F5122A8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705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3839" y="91439"/>
            <a:ext cx="11704323" cy="6400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Summarize the slide’s message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6F76-5EDA-4247-B34D-42592F5122A8}" type="datetime1">
              <a:rPr lang="en-US" smtClean="0"/>
              <a:t>8/2/23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5400000">
            <a:off x="-198121" y="367478"/>
            <a:ext cx="640080" cy="88000"/>
          </a:xfrm>
          <a:prstGeom prst="rect">
            <a:avLst/>
          </a:prstGeom>
          <a:solidFill>
            <a:srgbClr val="201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72710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085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968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031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802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267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7EB65-8599-6E48-99B1-3DF0AEDF8ED6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B5FDF-C845-5146-994B-411A90FE6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498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FF7EB65-8599-6E48-99B1-3DF0AEDF8ED6}" type="datetimeFigureOut">
              <a:rPr lang="en-US" smtClean="0"/>
              <a:pPr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8B5FDF-C845-5146-994B-411A90FE6E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6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88" r:id="rId15"/>
    <p:sldLayoutId id="2147483716" r:id="rId16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bg1">
              <a:lumMod val="95000"/>
            </a:schemeClr>
          </a:solidFill>
          <a:latin typeface="Alegreya" charset="0"/>
          <a:ea typeface="Alegreya" charset="0"/>
          <a:cs typeface="Alegrey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800" b="0" i="0" kern="1200">
          <a:solidFill>
            <a:schemeClr val="bg1">
              <a:lumMod val="95000"/>
            </a:schemeClr>
          </a:solidFill>
          <a:latin typeface="Alegreya Sans" charset="0"/>
          <a:ea typeface="Alegreya Sans" charset="0"/>
          <a:cs typeface="Alegreya Sans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b="0" i="0" kern="1200">
          <a:solidFill>
            <a:schemeClr val="bg1">
              <a:lumMod val="95000"/>
            </a:schemeClr>
          </a:solidFill>
          <a:latin typeface="Alegreya Sans" charset="0"/>
          <a:ea typeface="Alegreya Sans" charset="0"/>
          <a:cs typeface="Alegreya Sans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b="0" i="0" kern="1200">
          <a:solidFill>
            <a:schemeClr val="bg1">
              <a:lumMod val="95000"/>
            </a:schemeClr>
          </a:solidFill>
          <a:latin typeface="Alegreya Sans" charset="0"/>
          <a:ea typeface="Alegreya Sans" charset="0"/>
          <a:cs typeface="Alegreya Sans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bg1">
              <a:lumMod val="95000"/>
            </a:schemeClr>
          </a:solidFill>
          <a:latin typeface="Alegreya Sans" charset="0"/>
          <a:ea typeface="Alegreya Sans" charset="0"/>
          <a:cs typeface="Alegreya Sans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b="0" i="0" kern="1200">
          <a:solidFill>
            <a:schemeClr val="bg1">
              <a:lumMod val="95000"/>
            </a:schemeClr>
          </a:solidFill>
          <a:latin typeface="Alegreya Sans" charset="0"/>
          <a:ea typeface="Alegreya Sans" charset="0"/>
          <a:cs typeface="Alegreya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98" userDrawn="1">
          <p15:clr>
            <a:srgbClr val="F26B43"/>
          </p15:clr>
        </p15:guide>
        <p15:guide id="3" pos="1459" userDrawn="1">
          <p15:clr>
            <a:srgbClr val="F26B43"/>
          </p15:clr>
        </p15:guide>
        <p15:guide id="4" pos="6221" userDrawn="1">
          <p15:clr>
            <a:srgbClr val="F26B43"/>
          </p15:clr>
        </p15:guide>
        <p15:guide id="5" pos="7582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orient="horz" pos="40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365125"/>
            <a:ext cx="11887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825624"/>
            <a:ext cx="11887200" cy="4602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15100"/>
            <a:ext cx="3429000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legreya" pitchFamily="2" charset="0"/>
              </a:defRPr>
            </a:lvl1pPr>
          </a:lstStyle>
          <a:p>
            <a:fld id="{DFF7EB65-8599-6E48-99B1-3DF0AEDF8ED6}" type="datetimeFigureOut">
              <a:rPr lang="en-US" smtClean="0"/>
              <a:pPr/>
              <a:t>8/2/23</a:t>
            </a:fld>
            <a:endParaRPr lang="en-US" dirty="0">
              <a:latin typeface="Alegrey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15100"/>
            <a:ext cx="4114800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legreya" pitchFamily="2" charset="0"/>
              </a:defRPr>
            </a:lvl1pPr>
          </a:lstStyle>
          <a:p>
            <a:endParaRPr lang="en-US">
              <a:latin typeface="Alegrey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15100"/>
            <a:ext cx="3429000" cy="206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legreya" pitchFamily="2" charset="0"/>
              </a:defRPr>
            </a:lvl1pPr>
          </a:lstStyle>
          <a:p>
            <a:fld id="{298B5FDF-C845-5146-994B-411A90FE6E4D}" type="slidenum">
              <a:rPr lang="en-US" smtClean="0"/>
              <a:pPr/>
              <a:t>‹#›</a:t>
            </a:fld>
            <a:endParaRPr lang="en-US">
              <a:latin typeface="Alegrey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4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transition>
    <p:fade/>
  </p:transition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i="0" kern="1200">
          <a:solidFill>
            <a:schemeClr val="tx1">
              <a:lumMod val="75000"/>
              <a:lumOff val="25000"/>
            </a:schemeClr>
          </a:solidFill>
          <a:latin typeface="Alegreya Sans" pitchFamily="2" charset="0"/>
          <a:ea typeface="Alegreya Sans" pitchFamily="2" charset="0"/>
          <a:cs typeface="Alegreya Sans" pitchFamily="2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2800" b="0" i="0" kern="1200">
          <a:solidFill>
            <a:schemeClr val="tx1">
              <a:lumMod val="75000"/>
              <a:lumOff val="25000"/>
            </a:schemeClr>
          </a:solidFill>
          <a:latin typeface="Alegreya" pitchFamily="2" charset="0"/>
          <a:ea typeface="Alegreya" pitchFamily="2" charset="0"/>
          <a:cs typeface="Alegreya" pitchFamily="2" charset="0"/>
        </a:defRPr>
      </a:lvl1pPr>
      <a:lvl2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defRPr sz="2400" b="0" i="0" kern="1200">
          <a:solidFill>
            <a:schemeClr val="tx1">
              <a:lumMod val="75000"/>
              <a:lumOff val="25000"/>
            </a:schemeClr>
          </a:solidFill>
          <a:latin typeface="Alegreya" pitchFamily="2" charset="0"/>
          <a:ea typeface="Alegreya" pitchFamily="2" charset="0"/>
          <a:cs typeface="Alegreya" pitchFamily="2" charset="0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defRPr sz="2000" b="0" i="0" kern="1200">
          <a:solidFill>
            <a:schemeClr val="tx1">
              <a:lumMod val="75000"/>
              <a:lumOff val="25000"/>
            </a:schemeClr>
          </a:solidFill>
          <a:latin typeface="Alegreya" pitchFamily="2" charset="0"/>
          <a:ea typeface="Alegreya" pitchFamily="2" charset="0"/>
          <a:cs typeface="Alegreya" pitchFamily="2" charset="0"/>
        </a:defRPr>
      </a:lvl3pPr>
      <a:lvl4pPr marL="13716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defRPr sz="1800" b="0" i="0" kern="1200">
          <a:solidFill>
            <a:schemeClr val="tx1">
              <a:lumMod val="75000"/>
              <a:lumOff val="25000"/>
            </a:schemeClr>
          </a:solidFill>
          <a:latin typeface="Alegreya" pitchFamily="2" charset="0"/>
          <a:ea typeface="Alegreya" pitchFamily="2" charset="0"/>
          <a:cs typeface="Alegreya" pitchFamily="2" charset="0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/>
        <a:buNone/>
        <a:defRPr sz="1800" b="0" i="0" kern="1200">
          <a:solidFill>
            <a:schemeClr val="tx1">
              <a:lumMod val="75000"/>
              <a:lumOff val="25000"/>
            </a:schemeClr>
          </a:solidFill>
          <a:latin typeface="Alegreya" pitchFamily="2" charset="0"/>
          <a:ea typeface="Alegreya" pitchFamily="2" charset="0"/>
          <a:cs typeface="Alegreya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96">
          <p15:clr>
            <a:srgbClr val="F26B43"/>
          </p15:clr>
        </p15:guide>
        <p15:guide id="3" pos="1944">
          <p15:clr>
            <a:srgbClr val="F26B43"/>
          </p15:clr>
        </p15:guide>
        <p15:guide id="4" pos="5736">
          <p15:clr>
            <a:srgbClr val="F26B43"/>
          </p15:clr>
        </p15:guide>
        <p15:guide id="5" pos="7582">
          <p15:clr>
            <a:srgbClr val="F26B43"/>
          </p15:clr>
        </p15:guide>
        <p15:guide id="6" orient="horz" pos="2184">
          <p15:clr>
            <a:srgbClr val="F26B43"/>
          </p15:clr>
        </p15:guide>
        <p15:guide id="7" orient="horz" pos="216">
          <p15:clr>
            <a:srgbClr val="F26B43"/>
          </p15:clr>
        </p15:guide>
        <p15:guide id="8" orient="horz" pos="4104">
          <p15:clr>
            <a:srgbClr val="F26B43"/>
          </p15:clr>
        </p15:guide>
        <p15:guide id="9" pos="1992">
          <p15:clr>
            <a:srgbClr val="F26B43"/>
          </p15:clr>
        </p15:guide>
        <p15:guide id="10" pos="5688">
          <p15:clr>
            <a:srgbClr val="F26B43"/>
          </p15:clr>
        </p15:guide>
        <p15:guide id="11" pos="3816">
          <p15:clr>
            <a:srgbClr val="F26B43"/>
          </p15:clr>
        </p15:guide>
        <p15:guide id="12" pos="3864">
          <p15:clr>
            <a:srgbClr val="F26B43"/>
          </p15:clr>
        </p15:guide>
        <p15:guide id="13" orient="horz" pos="21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rasagy.sharma#!/vizhome/Migration_12/Sto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ublic.tableau.com/profile/rasagy.sharma#!/vizhome/Migration_12/Story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20" y="1281182"/>
            <a:ext cx="2689683" cy="20784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/>
              <a:t>List, Table</a:t>
            </a:r>
            <a:br>
              <a:rPr lang="en-US" sz="2400" b="0" dirty="0"/>
            </a:br>
            <a:r>
              <a:rPr lang="en-US" sz="2400" b="0" dirty="0"/>
              <a:t>Infographic*</a:t>
            </a:r>
            <a:br>
              <a:rPr lang="en-US" sz="2400" b="0" dirty="0"/>
            </a:br>
            <a:r>
              <a:rPr lang="en-US" sz="2400" b="0" dirty="0"/>
              <a:t>…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000" b="0" dirty="0"/>
              <a:t>Showing raw data</a:t>
            </a:r>
            <a:endParaRPr lang="en-US" sz="44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80254" y="1281182"/>
            <a:ext cx="2689683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/>
              <a:t>Data journalism</a:t>
            </a:r>
          </a:p>
          <a:p>
            <a:r>
              <a:rPr lang="en-US" sz="2400" b="0" dirty="0"/>
              <a:t>Report</a:t>
            </a:r>
          </a:p>
          <a:p>
            <a:r>
              <a:rPr lang="en-US" sz="2400" b="0" dirty="0"/>
              <a:t>…</a:t>
            </a:r>
          </a:p>
          <a:p>
            <a:endParaRPr lang="en-US" sz="2400" b="0" dirty="0"/>
          </a:p>
          <a:p>
            <a:r>
              <a:rPr lang="en-US" sz="2000" b="0" dirty="0"/>
              <a:t>Answering questions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51808" y="1281182"/>
            <a:ext cx="2689683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/>
              <a:t>Dashboard</a:t>
            </a:r>
          </a:p>
          <a:p>
            <a:r>
              <a:rPr lang="en-US" sz="2400" b="0" dirty="0"/>
              <a:t>Simulation</a:t>
            </a:r>
          </a:p>
          <a:p>
            <a:r>
              <a:rPr lang="en-US" sz="2400" b="0" dirty="0"/>
              <a:t>…</a:t>
            </a:r>
          </a:p>
          <a:p>
            <a:endParaRPr lang="en-US" sz="2400" b="0" dirty="0"/>
          </a:p>
          <a:p>
            <a:r>
              <a:rPr lang="en-US" sz="2000" b="0" dirty="0"/>
              <a:t>Finding what to ask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93481" y="1281182"/>
            <a:ext cx="3136250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/>
              <a:t>Data art piece</a:t>
            </a:r>
          </a:p>
          <a:p>
            <a:r>
              <a:rPr lang="en-US" sz="2400" b="0" dirty="0"/>
              <a:t>New-media installation</a:t>
            </a:r>
          </a:p>
          <a:p>
            <a:r>
              <a:rPr lang="en-US" sz="2400" b="0" dirty="0"/>
              <a:t>…</a:t>
            </a:r>
          </a:p>
          <a:p>
            <a:endParaRPr lang="en-US" sz="2400" b="0" dirty="0"/>
          </a:p>
          <a:p>
            <a:r>
              <a:rPr lang="en-US" sz="2000" b="0" dirty="0"/>
              <a:t>Finding meaning in data</a:t>
            </a:r>
          </a:p>
          <a:p>
            <a:endParaRPr lang="en-US" sz="44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1F225-7E68-9F44-B15A-B0E72262E1EC}"/>
              </a:ext>
            </a:extLst>
          </p:cNvPr>
          <p:cNvSpPr txBox="1"/>
          <p:nvPr/>
        </p:nvSpPr>
        <p:spPr>
          <a:xfrm>
            <a:off x="478820" y="518910"/>
            <a:ext cx="192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prstClr val="white">
                    <a:lumMod val="95000"/>
                  </a:prstClr>
                </a:solidFill>
                <a:latin typeface="Alegreya Black" panose="02000503050000020004" pitchFamily="2" charset="77"/>
              </a:rPr>
              <a:t>Exhibit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265C8-EF6C-6B4D-A8D9-A6CB6F7D3422}"/>
              </a:ext>
            </a:extLst>
          </p:cNvPr>
          <p:cNvSpPr txBox="1"/>
          <p:nvPr/>
        </p:nvSpPr>
        <p:spPr>
          <a:xfrm>
            <a:off x="3092224" y="520255"/>
            <a:ext cx="211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prstClr val="white">
                    <a:lumMod val="95000"/>
                  </a:prstClr>
                </a:solidFill>
                <a:latin typeface="Alegreya Black" panose="02000503050000020004" pitchFamily="2" charset="77"/>
              </a:rPr>
              <a:t>Explain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7C0E-919A-9F4D-9322-0886F1B8A03A}"/>
              </a:ext>
            </a:extLst>
          </p:cNvPr>
          <p:cNvSpPr txBox="1"/>
          <p:nvPr/>
        </p:nvSpPr>
        <p:spPr>
          <a:xfrm>
            <a:off x="5851808" y="518910"/>
            <a:ext cx="2329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95000"/>
                  </a:schemeClr>
                </a:solidFill>
                <a:latin typeface="Alegreya Black" panose="02000503050000020004" pitchFamily="2" charset="77"/>
              </a:rPr>
              <a:t>Explore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3839E-6FA5-6241-B8EE-DEF52392A8BF}"/>
              </a:ext>
            </a:extLst>
          </p:cNvPr>
          <p:cNvSpPr txBox="1"/>
          <p:nvPr/>
        </p:nvSpPr>
        <p:spPr>
          <a:xfrm>
            <a:off x="8793480" y="511741"/>
            <a:ext cx="291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95000"/>
                  </a:schemeClr>
                </a:solidFill>
                <a:latin typeface="Alegreya Black" panose="02000503050000020004" pitchFamily="2" charset="77"/>
              </a:rPr>
              <a:t>Experience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1050B9-4172-A36A-BF93-2902B23F0209}"/>
              </a:ext>
            </a:extLst>
          </p:cNvPr>
          <p:cNvSpPr txBox="1">
            <a:spLocks/>
          </p:cNvSpPr>
          <p:nvPr/>
        </p:nvSpPr>
        <p:spPr>
          <a:xfrm>
            <a:off x="3221022" y="4953074"/>
            <a:ext cx="5822966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pPr algn="ctr"/>
            <a:r>
              <a:rPr lang="en-US" sz="2400" b="0" dirty="0"/>
              <a:t>Software for DataViz</a:t>
            </a:r>
          </a:p>
          <a:p>
            <a:pPr algn="ctr"/>
            <a:r>
              <a:rPr lang="en-US" sz="2400" b="0" dirty="0"/>
              <a:t>…</a:t>
            </a:r>
          </a:p>
          <a:p>
            <a:pPr algn="ctr"/>
            <a:endParaRPr lang="en-US" sz="2400" b="0" dirty="0"/>
          </a:p>
          <a:p>
            <a:pPr algn="ctr"/>
            <a:r>
              <a:rPr lang="en-US" sz="2000" b="0" dirty="0"/>
              <a:t>Building tools to visualize specific use cases</a:t>
            </a:r>
          </a:p>
          <a:p>
            <a:pPr algn="ctr"/>
            <a:endParaRPr lang="en-US" sz="4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72970-EE77-C544-BA5D-F8238AECD541}"/>
              </a:ext>
            </a:extLst>
          </p:cNvPr>
          <p:cNvSpPr txBox="1"/>
          <p:nvPr/>
        </p:nvSpPr>
        <p:spPr>
          <a:xfrm>
            <a:off x="4672656" y="4183633"/>
            <a:ext cx="291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95000"/>
                  </a:schemeClr>
                </a:solidFill>
                <a:latin typeface="Alegreya Black" panose="02000503050000020004" pitchFamily="2" charset="77"/>
              </a:rPr>
              <a:t>Enable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2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exploring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439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traffic accidents happen the most in DC?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E1D5-20F3-674D-97A5-29C151934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Collaboration with DoT for </a:t>
            </a:r>
            <a:r>
              <a:rPr lang="en-US" i="1" dirty="0"/>
              <a:t>Vision Zero </a:t>
            </a:r>
            <a:r>
              <a:rPr lang="en-US" dirty="0"/>
              <a:t>project </a:t>
            </a:r>
            <a:r>
              <a:rPr lang="en-US" i="1" dirty="0"/>
              <a:t>(2017)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429E23D-0971-6948-B149-1B721BBE37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" r="8295"/>
          <a:stretch/>
        </p:blipFill>
        <p:spPr>
          <a:xfrm>
            <a:off x="2427514" y="368300"/>
            <a:ext cx="9608912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808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building a narrative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1912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war impact migration &amp; GDP?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218D3-E900-AB4B-9F1E-FD71858FA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Winning entry in MADTA hackathon (2015)</a:t>
            </a:r>
          </a:p>
          <a:p>
            <a:r>
              <a:rPr lang="en-US" i="1" dirty="0"/>
              <a:t>(Individual project)</a:t>
            </a:r>
            <a:br>
              <a:rPr lang="en-US" i="1" dirty="0"/>
            </a:br>
            <a:endParaRPr lang="en-US" i="1" dirty="0"/>
          </a:p>
          <a:p>
            <a:r>
              <a:rPr lang="en-US" b="1" i="1" dirty="0"/>
              <a:t>Process:</a:t>
            </a:r>
            <a:endParaRPr lang="en-US" b="1" dirty="0"/>
          </a:p>
          <a:p>
            <a:r>
              <a:rPr lang="en-US" dirty="0"/>
              <a:t>Data analysis in Excel</a:t>
            </a:r>
            <a:br>
              <a:rPr lang="en-US" dirty="0"/>
            </a:br>
            <a:r>
              <a:rPr lang="en-US" dirty="0"/>
              <a:t>Map-based storytelling using Tableau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DFDB4-DC18-074D-892E-20642AB17B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View Tableau Dashboard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BAA629-396C-8A4A-AB5C-43CE9255757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6" r="158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537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war impact migration &amp; GDP?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218D3-E900-AB4B-9F1E-FD71858FA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Winning entry in MADTA hackathon (2015)</a:t>
            </a:r>
          </a:p>
          <a:p>
            <a:r>
              <a:rPr lang="en-US" i="1" dirty="0"/>
              <a:t>(Individual project)</a:t>
            </a:r>
            <a:br>
              <a:rPr lang="en-US" i="1" dirty="0"/>
            </a:br>
            <a:endParaRPr lang="en-US" i="1" dirty="0"/>
          </a:p>
          <a:p>
            <a:r>
              <a:rPr lang="en-US" b="1" i="1" dirty="0"/>
              <a:t>Process:</a:t>
            </a:r>
            <a:endParaRPr lang="en-US" b="1" dirty="0"/>
          </a:p>
          <a:p>
            <a:r>
              <a:rPr lang="en-US" dirty="0"/>
              <a:t>Data analysis in Excel</a:t>
            </a:r>
            <a:br>
              <a:rPr lang="en-US" dirty="0"/>
            </a:br>
            <a:r>
              <a:rPr lang="en-US" dirty="0"/>
              <a:t>Map-based storytelling using Tableau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2DFDB4-DC18-074D-892E-20642AB17B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View Tableau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10140B-13CA-AD4B-B7EF-08A4189E6B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371" y="261922"/>
            <a:ext cx="3648047" cy="3652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3C288D-790B-5E4D-A27F-270ACD318F1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372" y="4153389"/>
            <a:ext cx="2400550" cy="2403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27B44C-BDA8-9141-8C86-A021D26ADA2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890" y="4153389"/>
            <a:ext cx="2387976" cy="2403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855A2-52F9-5948-8432-2073446E7A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4717" y="261922"/>
            <a:ext cx="3652821" cy="3652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F140B6-1886-284F-9C3D-37EC9E4002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9833" y="4153389"/>
            <a:ext cx="2337705" cy="240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545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provoking discourse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237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the major metros connected with the rest of the country?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Visualizing trains from Indian Metros (2013)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13" y="368301"/>
            <a:ext cx="4963912" cy="546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14" y="376414"/>
            <a:ext cx="4693722" cy="545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38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</a:t>
            </a:r>
            <a:br>
              <a:rPr lang="en-US" sz="7200" dirty="0"/>
            </a:br>
            <a:r>
              <a:rPr lang="en-US" sz="7200" dirty="0"/>
              <a:t>self-reflection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058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memories shape our image of a city?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i="1" dirty="0"/>
              <a:t>This was once home</a:t>
            </a:r>
            <a:r>
              <a:rPr lang="en-US" dirty="0"/>
              <a:t>: Experimental cartography project with </a:t>
            </a:r>
            <a:r>
              <a:rPr lang="en-US" dirty="0" err="1"/>
              <a:t>Mapbox</a:t>
            </a:r>
            <a:r>
              <a:rPr lang="en-US" dirty="0"/>
              <a:t> (2018)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11" y="368300"/>
            <a:ext cx="9608913" cy="60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273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Data visualization for </a:t>
            </a:r>
            <a:br>
              <a:rPr lang="en-US" dirty="0"/>
            </a:br>
            <a:r>
              <a:rPr lang="en-US" dirty="0"/>
              <a:t>exploring stories about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1532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20" y="2667085"/>
            <a:ext cx="2689683" cy="20784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dirty="0"/>
              <a:t>List, Table</a:t>
            </a:r>
            <a:br>
              <a:rPr lang="en-US" sz="2400" b="0" dirty="0"/>
            </a:br>
            <a:r>
              <a:rPr lang="en-US" sz="2400" b="0" dirty="0"/>
              <a:t>Infographic*</a:t>
            </a:r>
            <a:br>
              <a:rPr lang="en-US" sz="2400" b="0" dirty="0"/>
            </a:br>
            <a:r>
              <a:rPr lang="en-US" sz="2400" b="0" dirty="0"/>
              <a:t>…</a:t>
            </a:r>
            <a:br>
              <a:rPr lang="en-US" sz="2400" b="0" dirty="0"/>
            </a:br>
            <a:br>
              <a:rPr lang="en-US" sz="2400" b="0" dirty="0"/>
            </a:br>
            <a:r>
              <a:rPr lang="en-US" sz="2000" b="0" dirty="0"/>
              <a:t>Showing raw data</a:t>
            </a:r>
            <a:endParaRPr lang="en-US" sz="44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80254" y="2667085"/>
            <a:ext cx="2689683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/>
              <a:t>Data journalism</a:t>
            </a:r>
          </a:p>
          <a:p>
            <a:r>
              <a:rPr lang="en-US" sz="2400" b="0" dirty="0"/>
              <a:t>Report</a:t>
            </a:r>
          </a:p>
          <a:p>
            <a:r>
              <a:rPr lang="en-US" sz="2400" b="0" dirty="0"/>
              <a:t>…</a:t>
            </a:r>
          </a:p>
          <a:p>
            <a:endParaRPr lang="en-US" sz="2400" b="0" dirty="0"/>
          </a:p>
          <a:p>
            <a:r>
              <a:rPr lang="en-US" sz="2000" b="0" dirty="0"/>
              <a:t>Answering questions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51808" y="2667085"/>
            <a:ext cx="2689683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/>
              <a:t>Dashboard</a:t>
            </a:r>
          </a:p>
          <a:p>
            <a:r>
              <a:rPr lang="en-US" sz="2400" b="0" dirty="0"/>
              <a:t>Simulation</a:t>
            </a:r>
          </a:p>
          <a:p>
            <a:r>
              <a:rPr lang="en-US" sz="2400" b="0" dirty="0"/>
              <a:t>…</a:t>
            </a:r>
          </a:p>
          <a:p>
            <a:endParaRPr lang="en-US" sz="2400" b="0" dirty="0"/>
          </a:p>
          <a:p>
            <a:r>
              <a:rPr lang="en-US" sz="2000" b="0" dirty="0"/>
              <a:t>Finding what to ask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793481" y="2667085"/>
            <a:ext cx="3136250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r>
              <a:rPr lang="en-US" sz="2400" b="0" dirty="0">
                <a:solidFill>
                  <a:schemeClr val="bg1">
                    <a:lumMod val="95000"/>
                    <a:alpha val="60005"/>
                  </a:schemeClr>
                </a:solidFill>
              </a:rPr>
              <a:t>Data art piece</a:t>
            </a:r>
          </a:p>
          <a:p>
            <a:r>
              <a:rPr lang="en-US" sz="2400" b="0" dirty="0">
                <a:solidFill>
                  <a:schemeClr val="bg1">
                    <a:lumMod val="95000"/>
                    <a:alpha val="60005"/>
                  </a:schemeClr>
                </a:solidFill>
              </a:rPr>
              <a:t>New-media installation</a:t>
            </a:r>
          </a:p>
          <a:p>
            <a:r>
              <a:rPr lang="en-US" sz="2400" b="0" dirty="0">
                <a:solidFill>
                  <a:schemeClr val="bg1">
                    <a:lumMod val="95000"/>
                    <a:alpha val="60005"/>
                  </a:schemeClr>
                </a:solidFill>
              </a:rPr>
              <a:t>…</a:t>
            </a:r>
          </a:p>
          <a:p>
            <a:endParaRPr lang="en-US" sz="2400" b="0" dirty="0">
              <a:solidFill>
                <a:schemeClr val="bg1">
                  <a:lumMod val="95000"/>
                  <a:alpha val="60005"/>
                </a:schemeClr>
              </a:solidFill>
            </a:endParaRPr>
          </a:p>
          <a:p>
            <a:r>
              <a:rPr lang="en-US" sz="2000" b="0" dirty="0">
                <a:solidFill>
                  <a:schemeClr val="bg1">
                    <a:lumMod val="95000"/>
                    <a:alpha val="60005"/>
                  </a:schemeClr>
                </a:solidFill>
              </a:rPr>
              <a:t>Finding meaning in data</a:t>
            </a:r>
          </a:p>
          <a:p>
            <a:endParaRPr lang="en-US" sz="4400" b="0" dirty="0">
              <a:solidFill>
                <a:schemeClr val="bg1">
                  <a:lumMod val="95000"/>
                  <a:alpha val="60005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1F225-7E68-9F44-B15A-B0E72262E1EC}"/>
              </a:ext>
            </a:extLst>
          </p:cNvPr>
          <p:cNvSpPr txBox="1"/>
          <p:nvPr/>
        </p:nvSpPr>
        <p:spPr>
          <a:xfrm>
            <a:off x="478820" y="1904813"/>
            <a:ext cx="1923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prstClr val="white">
                    <a:lumMod val="95000"/>
                  </a:prstClr>
                </a:solidFill>
                <a:latin typeface="Alegreya Black" panose="02000503050000020004" pitchFamily="2" charset="77"/>
              </a:rPr>
              <a:t>Exhibit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B265C8-EF6C-6B4D-A8D9-A6CB6F7D3422}"/>
              </a:ext>
            </a:extLst>
          </p:cNvPr>
          <p:cNvSpPr txBox="1"/>
          <p:nvPr/>
        </p:nvSpPr>
        <p:spPr>
          <a:xfrm>
            <a:off x="3092224" y="1906158"/>
            <a:ext cx="2115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prstClr val="white">
                    <a:lumMod val="95000"/>
                  </a:prstClr>
                </a:solidFill>
                <a:latin typeface="Alegreya Black" panose="02000503050000020004" pitchFamily="2" charset="77"/>
              </a:rPr>
              <a:t>Explain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7C0E-919A-9F4D-9322-0886F1B8A03A}"/>
              </a:ext>
            </a:extLst>
          </p:cNvPr>
          <p:cNvSpPr txBox="1"/>
          <p:nvPr/>
        </p:nvSpPr>
        <p:spPr>
          <a:xfrm>
            <a:off x="5851808" y="1904813"/>
            <a:ext cx="2329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95000"/>
                  </a:schemeClr>
                </a:solidFill>
                <a:latin typeface="Alegreya Black" panose="02000503050000020004" pitchFamily="2" charset="77"/>
              </a:rPr>
              <a:t>Explore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3839E-6FA5-6241-B8EE-DEF52392A8BF}"/>
              </a:ext>
            </a:extLst>
          </p:cNvPr>
          <p:cNvSpPr txBox="1"/>
          <p:nvPr/>
        </p:nvSpPr>
        <p:spPr>
          <a:xfrm>
            <a:off x="8793480" y="1897644"/>
            <a:ext cx="291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95000"/>
                    <a:alpha val="60005"/>
                  </a:schemeClr>
                </a:solidFill>
                <a:latin typeface="Alegreya Black" panose="02000503050000020004" pitchFamily="2" charset="77"/>
              </a:rPr>
              <a:t>Experience</a:t>
            </a:r>
            <a:endParaRPr lang="en-US" dirty="0">
              <a:solidFill>
                <a:schemeClr val="bg1">
                  <a:lumMod val="95000"/>
                  <a:alpha val="60005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1050B9-4172-A36A-BF93-2902B23F0209}"/>
              </a:ext>
            </a:extLst>
          </p:cNvPr>
          <p:cNvSpPr txBox="1">
            <a:spLocks/>
          </p:cNvSpPr>
          <p:nvPr/>
        </p:nvSpPr>
        <p:spPr>
          <a:xfrm>
            <a:off x="3221022" y="6338977"/>
            <a:ext cx="5822966" cy="2078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b="1" i="0" kern="1200">
                <a:solidFill>
                  <a:schemeClr val="bg1">
                    <a:lumMod val="95000"/>
                  </a:schemeClr>
                </a:solidFill>
                <a:latin typeface="Alegreya" charset="0"/>
                <a:ea typeface="Alegreya" charset="0"/>
                <a:cs typeface="Alegreya" charset="0"/>
              </a:defRPr>
            </a:lvl1pPr>
          </a:lstStyle>
          <a:p>
            <a:pPr algn="ctr"/>
            <a:r>
              <a:rPr lang="en-US" sz="2400" b="0" dirty="0">
                <a:solidFill>
                  <a:schemeClr val="bg1">
                    <a:lumMod val="95000"/>
                    <a:alpha val="20000"/>
                  </a:schemeClr>
                </a:solidFill>
              </a:rPr>
              <a:t>Software for DataViz</a:t>
            </a:r>
          </a:p>
          <a:p>
            <a:pPr algn="ctr"/>
            <a:r>
              <a:rPr lang="en-US" sz="2400" b="0" dirty="0">
                <a:solidFill>
                  <a:schemeClr val="bg1">
                    <a:lumMod val="95000"/>
                    <a:alpha val="20000"/>
                  </a:schemeClr>
                </a:solidFill>
              </a:rPr>
              <a:t>…</a:t>
            </a:r>
          </a:p>
          <a:p>
            <a:pPr algn="ctr"/>
            <a:endParaRPr lang="en-US" sz="2400" b="0" dirty="0">
              <a:solidFill>
                <a:schemeClr val="bg1">
                  <a:lumMod val="95000"/>
                  <a:alpha val="20000"/>
                </a:schemeClr>
              </a:solidFill>
            </a:endParaRPr>
          </a:p>
          <a:p>
            <a:pPr algn="ctr"/>
            <a:r>
              <a:rPr lang="en-US" sz="2000" b="0" dirty="0">
                <a:solidFill>
                  <a:schemeClr val="bg1">
                    <a:lumMod val="95000"/>
                    <a:alpha val="20000"/>
                  </a:schemeClr>
                </a:solidFill>
              </a:rPr>
              <a:t>Building tools to visualize specific use cases</a:t>
            </a:r>
          </a:p>
          <a:p>
            <a:pPr algn="ctr"/>
            <a:endParaRPr lang="en-US" sz="4400" b="0" dirty="0">
              <a:solidFill>
                <a:schemeClr val="bg1">
                  <a:lumMod val="95000"/>
                  <a:alpha val="2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72970-EE77-C544-BA5D-F8238AECD541}"/>
              </a:ext>
            </a:extLst>
          </p:cNvPr>
          <p:cNvSpPr txBox="1"/>
          <p:nvPr/>
        </p:nvSpPr>
        <p:spPr>
          <a:xfrm>
            <a:off x="4672656" y="5569536"/>
            <a:ext cx="291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95000"/>
                    <a:alpha val="20000"/>
                  </a:schemeClr>
                </a:solidFill>
                <a:latin typeface="Alegreya Black" panose="02000503050000020004" pitchFamily="2" charset="77"/>
              </a:rPr>
              <a:t>Enable</a:t>
            </a:r>
            <a:endParaRPr lang="en-US" dirty="0">
              <a:solidFill>
                <a:schemeClr val="bg1">
                  <a:lumMod val="95000"/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14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a map of wisdom from around the world look like?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E1D5-20F3-674D-97A5-29C151934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Collaboration with </a:t>
            </a:r>
            <a:br>
              <a:rPr lang="en-US" dirty="0"/>
            </a:br>
            <a:r>
              <a:rPr lang="en-US" i="1" dirty="0"/>
              <a:t>Project FUEL (2020)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0A23D6-98C0-2644-B3A7-CE55DB008F5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660" y="3429000"/>
            <a:ext cx="4435391" cy="3519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BD3971-5B7C-364F-90F9-A234FF7C286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3660" y="29631"/>
            <a:ext cx="4435391" cy="3519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B028F4-4DC7-1F46-8FF2-A7DB1373CE6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638" y="29632"/>
            <a:ext cx="4435391" cy="3519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7A910F-ACC7-0341-9A64-41F2ADD92FA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638" y="3429000"/>
            <a:ext cx="4435391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42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/>
              <a:t>Data visualization for </a:t>
            </a:r>
            <a:br>
              <a:rPr lang="en-US" sz="5400" dirty="0"/>
            </a:br>
            <a:r>
              <a:rPr lang="en-US" sz="5400" dirty="0"/>
              <a:t>expressing what isn’t ‘data’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497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create abstract data art from names?</a:t>
            </a:r>
            <a:endParaRPr lang="en-US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A6E14-6417-4D41-9ADF-3789E1E6F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Experimental data art projects (2013–19)</a:t>
            </a:r>
            <a:br>
              <a:rPr lang="en-US" dirty="0"/>
            </a:br>
            <a:r>
              <a:rPr lang="en-US" i="1" dirty="0"/>
              <a:t>(</a:t>
            </a:r>
            <a:r>
              <a:rPr lang="en-US" i="1" dirty="0" err="1"/>
              <a:t>Circonam</a:t>
            </a:r>
            <a:r>
              <a:rPr lang="en-US" i="1" dirty="0"/>
              <a:t>, </a:t>
            </a:r>
            <a:r>
              <a:rPr lang="en-US" i="1" dirty="0" err="1"/>
              <a:t>Mandanam</a:t>
            </a:r>
            <a:r>
              <a:rPr lang="en-US" i="1" dirty="0"/>
              <a:t> &amp; </a:t>
            </a:r>
            <a:r>
              <a:rPr lang="en-US" i="1" dirty="0" err="1"/>
              <a:t>Gemnam</a:t>
            </a:r>
            <a:r>
              <a:rPr lang="en-US" i="1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513" y="368301"/>
            <a:ext cx="4139542" cy="3888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4B809-A328-6E4A-B13A-BDA0FF08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1707" y="368299"/>
            <a:ext cx="4415435" cy="6121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5DAA3F-F336-964C-9281-0F390ADE5B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749" y="4256957"/>
            <a:ext cx="1906802" cy="2232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2EF779-5E77-DB4A-A931-363AD5A3B8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315" y="4256957"/>
            <a:ext cx="2232740" cy="22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885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38926"/>
            <a:ext cx="10515600" cy="4594361"/>
          </a:xfrm>
        </p:spPr>
        <p:txBody>
          <a:bodyPr>
            <a:noAutofit/>
          </a:bodyPr>
          <a:lstStyle/>
          <a:p>
            <a:r>
              <a:rPr lang="en-US" sz="4400" b="0" dirty="0"/>
              <a:t>“Most of us need to </a:t>
            </a:r>
            <a:r>
              <a:rPr lang="en-US" sz="4400" b="0" i="1" dirty="0"/>
              <a:t>listen to the music </a:t>
            </a:r>
            <a:br>
              <a:rPr lang="en-US" sz="4400" b="0" i="1" dirty="0"/>
            </a:br>
            <a:r>
              <a:rPr lang="en-US" sz="4400" b="0" dirty="0"/>
              <a:t>to understand how </a:t>
            </a:r>
            <a:r>
              <a:rPr lang="en-US" sz="4400" b="0" i="1" dirty="0"/>
              <a:t>beautiful</a:t>
            </a:r>
            <a:r>
              <a:rPr lang="en-US" sz="4400" b="0" dirty="0"/>
              <a:t> it is. </a:t>
            </a:r>
            <a:br>
              <a:rPr lang="en-US" sz="4400" b="0" dirty="0"/>
            </a:br>
            <a:r>
              <a:rPr lang="en-US" sz="4400" b="0" dirty="0"/>
              <a:t>But often that’s how we present statistics: </a:t>
            </a:r>
            <a:br>
              <a:rPr lang="en-US" sz="4400" b="0" dirty="0"/>
            </a:br>
            <a:r>
              <a:rPr lang="en-US" sz="4400" b="0" dirty="0"/>
              <a:t>we just </a:t>
            </a:r>
            <a:r>
              <a:rPr lang="en-US" sz="4400" b="0" i="1" dirty="0"/>
              <a:t>show the notes</a:t>
            </a:r>
            <a:r>
              <a:rPr lang="en-US" sz="4400" b="0" dirty="0"/>
              <a:t>, </a:t>
            </a:r>
            <a:br>
              <a:rPr lang="en-US" sz="4400" b="0" dirty="0"/>
            </a:br>
            <a:r>
              <a:rPr lang="en-US" sz="4400" b="0" dirty="0"/>
              <a:t>we don’t </a:t>
            </a:r>
            <a:r>
              <a:rPr lang="en-US" sz="4400" b="0" i="1" dirty="0"/>
              <a:t>play the music</a:t>
            </a:r>
            <a:r>
              <a:rPr lang="en-US" sz="4400" b="0" dirty="0"/>
              <a:t>.”</a:t>
            </a:r>
            <a:br>
              <a:rPr lang="en-US" sz="4400" b="0" dirty="0"/>
            </a:br>
            <a:r>
              <a:rPr lang="en-US" sz="3600" b="0" dirty="0"/>
              <a:t>— </a:t>
            </a:r>
            <a:r>
              <a:rPr lang="en-US" sz="3600" b="0" i="1" dirty="0">
                <a:latin typeface="Alegreya Sans SC Medium" pitchFamily="2" charset="77"/>
              </a:rPr>
              <a:t>Hans </a:t>
            </a:r>
            <a:r>
              <a:rPr lang="en-US" sz="3600" b="0" i="1" dirty="0" err="1">
                <a:latin typeface="Alegreya Sans SC Medium" pitchFamily="2" charset="77"/>
              </a:rPr>
              <a:t>Rosling</a:t>
            </a:r>
            <a:endParaRPr lang="en-US" sz="4400" b="0" i="1" dirty="0">
              <a:latin typeface="Alegreya Sans SC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62542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exhibiting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853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focus of 12</a:t>
            </a:r>
            <a:r>
              <a:rPr lang="en-US" baseline="30000" dirty="0"/>
              <a:t>th</a:t>
            </a:r>
            <a:r>
              <a:rPr lang="en-US" dirty="0"/>
              <a:t> Five Year Plan for electricity in rural India?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E1D5-20F3-674D-97A5-29C151934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Data.gov.in</a:t>
            </a:r>
            <a:r>
              <a:rPr lang="en-US" dirty="0"/>
              <a:t> Data Hackathon</a:t>
            </a:r>
            <a:br>
              <a:rPr lang="en-US" dirty="0"/>
            </a:br>
            <a:r>
              <a:rPr lang="en-US" i="1" dirty="0"/>
              <a:t>(2014)</a:t>
            </a:r>
            <a:endParaRPr lang="en-US" dirty="0"/>
          </a:p>
        </p:txBody>
      </p:sp>
      <p:pic>
        <p:nvPicPr>
          <p:cNvPr id="1026" name="Picture 2" descr="electricity infographic India hack the plan">
            <a:extLst>
              <a:ext uri="{FF2B5EF4-FFF2-40B4-BE49-F238E27FC236}">
                <a16:creationId xmlns:a16="http://schemas.microsoft.com/office/drawing/2014/main" id="{2FC8B924-B87B-1946-B155-B0328A467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9231" y="311728"/>
            <a:ext cx="3457864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ectricity infographic India hack the plan">
            <a:extLst>
              <a:ext uri="{FF2B5EF4-FFF2-40B4-BE49-F238E27FC236}">
                <a16:creationId xmlns:a16="http://schemas.microsoft.com/office/drawing/2014/main" id="{B3CAC93C-F906-AD4F-86A4-6CBB24639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5583" y="2213263"/>
            <a:ext cx="5590842" cy="24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lectricity infographic India hack the plan">
            <a:extLst>
              <a:ext uri="{FF2B5EF4-FFF2-40B4-BE49-F238E27FC236}">
                <a16:creationId xmlns:a16="http://schemas.microsoft.com/office/drawing/2014/main" id="{E6D313B6-2C8E-FC48-8634-8E071D7E1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5583" y="311728"/>
            <a:ext cx="5590842" cy="179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163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explaining an insight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76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been the impact of NDA’s focus on Ganga?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9E1D5-20F3-674D-97A5-29C1519343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Collaboration with Mint </a:t>
            </a:r>
            <a:r>
              <a:rPr lang="en-US" i="1" dirty="0"/>
              <a:t>(2019)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CD6824-D9F1-8646-B28F-356341041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185" y="153727"/>
            <a:ext cx="2941953" cy="41603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20B0A-BBFB-2E4A-B340-11CA6F8167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268" y="148428"/>
            <a:ext cx="5587999" cy="6555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648459-C14B-2C4E-AF25-BC1E40F9EAE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185" y="3255409"/>
            <a:ext cx="8613082" cy="34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81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BDF-E313-D443-81F2-859A7ED0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Data visualization for explaining what is unseen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B47B-AAC9-7844-A1B9-83A980CD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88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the non-linear narrative of  500 Days of Summer interesting?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Visualization of a movie narrative (2013)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BE57F3A-84E7-6449-9AA1-CF293FFC9D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191" t="-275" r="-9191" b="-275"/>
          <a:stretch/>
        </p:blipFill>
        <p:spPr>
          <a:xfrm>
            <a:off x="2427514" y="368300"/>
            <a:ext cx="9608912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572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7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made the non-linear narrative of  500 Days of Summer interesting?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Visualization of a movie narrative (2013)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1CBCAD6-2A8E-154A-930F-BA99AE28A2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448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38096</TotalTime>
  <Words>476</Words>
  <Application>Microsoft Macintosh PowerPoint</Application>
  <PresentationFormat>Widescreen</PresentationFormat>
  <Paragraphs>98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Alegreya</vt:lpstr>
      <vt:lpstr>Alegreya Black</vt:lpstr>
      <vt:lpstr>Alegreya Sans</vt:lpstr>
      <vt:lpstr>Alegreya Sans SC Medium</vt:lpstr>
      <vt:lpstr>Arial</vt:lpstr>
      <vt:lpstr>Calibri</vt:lpstr>
      <vt:lpstr>Calibri Light</vt:lpstr>
      <vt:lpstr>Office Theme</vt:lpstr>
      <vt:lpstr>1_Office Theme</vt:lpstr>
      <vt:lpstr>List, Table Infographic* …  Showing raw data</vt:lpstr>
      <vt:lpstr>List, Table Infographic* …  Showing raw data</vt:lpstr>
      <vt:lpstr>Data visualization for exhibiting data</vt:lpstr>
      <vt:lpstr>What is the focus of 12th Five Year Plan for electricity in rural India?</vt:lpstr>
      <vt:lpstr>Data visualization for explaining an insight</vt:lpstr>
      <vt:lpstr>What has been the impact of NDA’s focus on Ganga?</vt:lpstr>
      <vt:lpstr>Data visualization for explaining what is unseen</vt:lpstr>
      <vt:lpstr>What made the non-linear narrative of  500 Days of Summer interesting?</vt:lpstr>
      <vt:lpstr>What made the non-linear narrative of  500 Days of Summer interesting?</vt:lpstr>
      <vt:lpstr>Data visualization for exploring questions</vt:lpstr>
      <vt:lpstr>Where did traffic accidents happen the most in DC?</vt:lpstr>
      <vt:lpstr>Data visualization for building a narrative</vt:lpstr>
      <vt:lpstr>How did war impact migration &amp; GDP?</vt:lpstr>
      <vt:lpstr>How did war impact migration &amp; GDP?</vt:lpstr>
      <vt:lpstr>Data visualization for provoking discourse</vt:lpstr>
      <vt:lpstr>How are the major metros connected with the rest of the country?</vt:lpstr>
      <vt:lpstr>Data visualization for  self-reflection</vt:lpstr>
      <vt:lpstr>How do memories shape our image of a city?</vt:lpstr>
      <vt:lpstr>Data visualization for  exploring stories about stories</vt:lpstr>
      <vt:lpstr>What would a map of wisdom from around the world look like?</vt:lpstr>
      <vt:lpstr>Data visualization for  expressing what isn’t ‘data’</vt:lpstr>
      <vt:lpstr>Can we create abstract data art from names?</vt:lpstr>
      <vt:lpstr>“Most of us need to listen to the music  to understand how beautiful it is.  But often that’s how we present statistics:  we just show the notes,  we don’t play the music.” — Hans Rosling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with Data</dc:title>
  <dc:creator>Rasagy Sharma</dc:creator>
  <cp:lastModifiedBy>Microsoft Office User</cp:lastModifiedBy>
  <cp:revision>121</cp:revision>
  <cp:lastPrinted>2017-11-12T12:07:48Z</cp:lastPrinted>
  <dcterms:created xsi:type="dcterms:W3CDTF">2017-11-11T04:33:41Z</dcterms:created>
  <dcterms:modified xsi:type="dcterms:W3CDTF">2023-08-02T17:10:12Z</dcterms:modified>
</cp:coreProperties>
</file>